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2" r:id="rId5"/>
    <p:sldId id="263" r:id="rId6"/>
    <p:sldId id="264" r:id="rId7"/>
    <p:sldId id="265" r:id="rId8"/>
    <p:sldId id="266" r:id="rId9"/>
    <p:sldId id="268" r:id="rId10"/>
    <p:sldId id="269" r:id="rId11"/>
    <p:sldId id="270" r:id="rId12"/>
    <p:sldId id="271" r:id="rId13"/>
    <p:sldId id="272" r:id="rId14"/>
    <p:sldId id="273" r:id="rId15"/>
    <p:sldId id="259" r:id="rId16"/>
    <p:sldId id="275" r:id="rId17"/>
    <p:sldId id="274" r:id="rId18"/>
    <p:sldId id="260" r:id="rId19"/>
    <p:sldId id="261" r:id="rId20"/>
    <p:sldId id="267" r:id="rId21"/>
    <p:sldId id="278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26.04.2023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sultant.ru/document/cons_doc_LAW_422428/38e6fc208f73b94f1595dbebf3aafb62c3f41281/#dst770" TargetMode="External"/><Relationship Id="rId2" Type="http://schemas.openxmlformats.org/officeDocument/2006/relationships/hyperlink" Target="https://www.consultant.ru/document/cons_doc_LAW_422428/38e6fc208f73b94f1595dbebf3aafb62c3f41281/#dst74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consultant.ru/document/cons_doc_LAW_422428/38e6fc208f73b94f1595dbebf3aafb62c3f41281/#dst772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755576" y="476672"/>
            <a:ext cx="7416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МУ «Информационно-методический центр г. Ухты»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480865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Совещание руководителей дошкольных образовательных организаций г. Ухты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7544" y="2780928"/>
            <a:ext cx="8352928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«Разработка образовательной программы дошкольного образования ДОО в соответствии с обновлённым ФГОС ДО, новыми федеральными образовательными программами ДО»</a:t>
            </a:r>
            <a:endParaRPr lang="ru-RU" sz="2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39852" y="5867980"/>
            <a:ext cx="28083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25.04.2023</a:t>
            </a:r>
            <a:endParaRPr lang="ru-RU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488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31839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 и ФОП: сходства и различие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71511"/>
              </p:ext>
            </p:extLst>
          </p:nvPr>
        </p:nvGraphicFramePr>
        <p:xfrm>
          <a:off x="251520" y="1103225"/>
          <a:ext cx="8640960" cy="538665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/>
                <a:gridCol w="4320480"/>
              </a:tblGrid>
              <a:tr h="3879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81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Целевой раздел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Пояснительная записка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Цели и задачи Программы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Принципы и подходы к формированию Программы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Планируемые результаты </a:t>
                      </a:r>
                      <a:r>
                        <a:rPr kumimoji="0" lang="ru-RU" sz="2000" b="0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(в виде целевых ориентиров в младенческом, раннем возрасте, на этапе завершения дошкольного образования)</a:t>
                      </a:r>
                      <a:endParaRPr kumimoji="0" lang="ru-RU" sz="2000" b="1" i="0" u="none" strike="noStrike" kern="14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Развивающее оценивание качества образовательной деятельности по Программе</a:t>
                      </a:r>
                    </a:p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Целевой раздел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Пояснительная записка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Цели и задачи Программы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Принципы и подходы к формированию Программы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Планируемые результаты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Педагогическая диагностика достижения планируемых результатов</a:t>
                      </a:r>
                      <a:endParaRPr kumimoji="0" lang="ru-RU" sz="20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  <a:p>
                      <a:pPr algn="ctr"/>
                      <a:endParaRPr lang="ru-RU" sz="2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993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31839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 и ФОП: сходства и различие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971543"/>
              </p:ext>
            </p:extLst>
          </p:nvPr>
        </p:nvGraphicFramePr>
        <p:xfrm>
          <a:off x="251520" y="1103225"/>
          <a:ext cx="8640960" cy="529521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4320480"/>
                <a:gridCol w="4320480"/>
              </a:tblGrid>
              <a:tr h="38793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18159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проектирование социальных ситуаций развития ребенка и развивающей предметно-пространственной среды, обеспечивающих позитивную социализацию, мотивацию и поддержку индивидуальности детей через общение, игру, познавательно-исследовательскую деятельность и другие формы активности</a:t>
                      </a:r>
                    </a:p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Цель: </a:t>
                      </a: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всестороннее развитие и воспитание ребенка в период дошкольного детства на основе духовно-нравственных ценностей народов Российской Федерации, исторических и национально-культурных традиций</a:t>
                      </a:r>
                    </a:p>
                    <a:p>
                      <a:pPr algn="ctr"/>
                      <a:endParaRPr lang="ru-RU" sz="2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787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31839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 и ФОП: сходства и различие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4706076"/>
              </p:ext>
            </p:extLst>
          </p:nvPr>
        </p:nvGraphicFramePr>
        <p:xfrm>
          <a:off x="-6118" y="861964"/>
          <a:ext cx="9150118" cy="600798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5051"/>
                <a:gridCol w="5185067"/>
              </a:tblGrid>
              <a:tr h="369182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36620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Задачи: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540385" algn="l"/>
                        </a:tabLst>
                        <a:defRPr/>
                      </a:pPr>
                      <a:endParaRPr kumimoji="0" lang="ru-RU" sz="2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0" marR="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540385" algn="l"/>
                        </a:tabLst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формирование общей культуры личности детей, развитие их социальных, нравственных, эстетических, интеллектуальных, физических качеств, инициативности, самостоятельности и ответственности ребенка, формирование предпосылок учебной деятельности</a:t>
                      </a:r>
                    </a:p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Задачи: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Verdana" panose="020B0604030504040204" pitchFamily="34" charset="0"/>
                        <a:cs typeface="Times New Roman" pitchFamily="18" charset="0"/>
                      </a:endParaRPr>
                    </a:p>
                    <a:p>
                      <a:pPr marL="285750" marR="1270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365125" algn="l"/>
                          <a:tab pos="449263" algn="l"/>
                        </a:tabLst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приобщение детей (в соответствии с возрастными особенностями) к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базовым ценностям российского народа </a:t>
                      </a: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</a:t>
                      </a:r>
                    </a:p>
                    <a:p>
                      <a:pPr marL="0" marR="1270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None/>
                        <a:tabLst>
                          <a:tab pos="365125" algn="l"/>
                          <a:tab pos="449263" algn="l"/>
                        </a:tabLst>
                        <a:defRPr/>
                      </a:pP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285750" marR="12700" lvl="0" indent="-28575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365125" algn="l"/>
                          <a:tab pos="449263" algn="l"/>
                        </a:tabLst>
                        <a:defRPr/>
                      </a:pPr>
                      <a:r>
                        <a:rPr kumimoji="0" lang="ru-RU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</a:t>
                      </a:r>
                    </a:p>
                    <a:p>
                      <a:pPr algn="ctr"/>
                      <a:endParaRPr lang="ru-RU" sz="2800" b="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8862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5678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 и ФОП: сходства и различие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9550359"/>
              </p:ext>
            </p:extLst>
          </p:nvPr>
        </p:nvGraphicFramePr>
        <p:xfrm>
          <a:off x="0" y="563045"/>
          <a:ext cx="8892480" cy="648614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3408"/>
                <a:gridCol w="5039072"/>
              </a:tblGrid>
              <a:tr h="35497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939976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24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Содержательный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раздел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8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Описание образовательной деятельности в соответствии с направлениями развития ребенка, представленными в пяти образовательных областях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8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Взаимодействие взрослых с детьми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8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Взаимодействие педагогического коллектива с семьями дошкольников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SimSun" panose="02010600030101010101" pitchFamily="2" charset="-122"/>
                        <a:cs typeface="Times New Roman" pitchFamily="18" charset="0"/>
                      </a:endParaRP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8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Программа коррекционно-развивающей работы с детьми с ограниченными возможностями здоровья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endParaRPr lang="ru-RU" sz="28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24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Содержательный</a:t>
                      </a:r>
                      <a:r>
                        <a:rPr kumimoji="0" lang="ru-RU" sz="2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раздел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Задачи и содержание образования (обучения и воспитания) по образовательным областям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 каждой из образовательных областей показана интеграция обучающих и воспитательных задач</a:t>
                      </a:r>
                      <a:endParaRPr kumimoji="0" lang="ru-RU" sz="18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Вариативные формы, способы, методы и средства реализации программы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Особенности образовательной деятельности разных видов и культурных практик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Способы и направления поддержки детской инициативы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Особенности взаимодействия педагогического коллектива с семьями обучающихся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Направления и задачи коррекционно-развивающей работы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8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Федеральная рабочая программа воспитания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66493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7544" y="5678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 и ФОП: сходства и различие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0339236"/>
              </p:ext>
            </p:extLst>
          </p:nvPr>
        </p:nvGraphicFramePr>
        <p:xfrm>
          <a:off x="251520" y="563045"/>
          <a:ext cx="8496944" cy="5904554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960440"/>
                <a:gridCol w="4536504"/>
              </a:tblGrid>
              <a:tr h="351498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53879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Организационный</a:t>
                      </a:r>
                      <a:r>
                        <a:rPr kumimoji="0" lang="ru-RU" sz="16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раздел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Психолого-педагогические условия, обеспечивающие развитие ребенка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Организация развивающей предметно-пространственной среды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Кадровые условия реализации Программы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Материально-техническое обеспечение Программы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Финансовые условия реализации Программы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Планирование образовательной деятельности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Режим дня и распорядок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Перспективы работы по совершенствованию и развитию содержания Программы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6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Перечень нормативных и нормативно-методических документов</a:t>
                      </a:r>
                      <a:endParaRPr kumimoji="0" lang="ru-RU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Calibri" panose="020F0502020204030204" pitchFamily="34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2000" b="1" i="0" u="none" strike="noStrike" kern="14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SimSun" panose="02010600030101010101" pitchFamily="2" charset="-122"/>
                          <a:cs typeface="Times New Roman" pitchFamily="18" charset="0"/>
                        </a:rPr>
                        <a:t>Организационный</a:t>
                      </a:r>
                      <a:r>
                        <a:rPr kumimoji="0" lang="ru-RU" sz="20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 раздел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Психолого-педагогические условия реализации Федеральной программы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Особенности организации развивающей предметно-пространственной среды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Материально-техническое обеспечение, обеспеченность методическими материалами и средствами обучения и воспитания (включая примерный перечень художественной литературы, музыкальных произведений, анимационных произведений</a:t>
                      </a: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Кадровые условия реализации Федеральной программы</a:t>
                      </a:r>
                      <a:endParaRPr kumimoji="0" lang="ru-RU" sz="15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5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Примерный режим и распорядок дня в дошкольных группах</a:t>
                      </a:r>
                    </a:p>
                    <a:p>
                      <a:pPr marL="342900" marR="0" lvl="0" indent="-34290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  <a:buClrTx/>
                        <a:buSzTx/>
                        <a:buFont typeface="Wingdings" panose="05000000000000000000" pitchFamily="2" charset="2"/>
                        <a:buChar char="ü"/>
                        <a:tabLst/>
                        <a:defRPr/>
                      </a:pPr>
                      <a:r>
                        <a:rPr kumimoji="0" lang="ru-RU" sz="1500" b="1" i="0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Федеральный календарный план воспитательной работы </a:t>
                      </a:r>
                      <a:r>
                        <a:rPr kumimoji="0" lang="ru-RU" sz="1500" b="1" i="1" u="none" strike="noStrike" kern="100" cap="none" spc="0" normalizeH="0" baseline="0" noProof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(включая примерный перечень основных государственных и народных праздников, памятных дат)</a:t>
                      </a:r>
                      <a:endParaRPr kumimoji="0" lang="ru-RU" sz="1500" b="0" i="1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3784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905" y="188640"/>
            <a:ext cx="828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269" y="935940"/>
            <a:ext cx="8280552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spcAft>
                <a:spcPts val="1200"/>
              </a:spcAft>
              <a:tabLst>
                <a:tab pos="630238" algn="r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Педагогическая диагностика достижений планируемых результатов направлена на изучение </a:t>
            </a:r>
            <a:r>
              <a:rPr lang="ru-RU" sz="2400" dirty="0" err="1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деятельностных</a:t>
            </a: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 умений ребёнка, его интересов, предпочтений, склонностей, личностных особенностей, способов взаимодействия со взрослыми и сверстниками. Она позволяет выявлять особенности и динамику развития ребёнка, составлять на основе полученных данных индивидуальные образовательные маршруты освоения образовательной программы, своевременно вносить изменения в планирование, содержание и организацию образовательной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деятельности.</a:t>
            </a:r>
            <a:endParaRPr lang="ru-RU" sz="2400" dirty="0">
              <a:solidFill>
                <a:prstClr val="black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 algn="just">
              <a:spcAft>
                <a:spcPts val="1200"/>
              </a:spcAft>
              <a:tabLst>
                <a:tab pos="630238" algn="r"/>
              </a:tabLst>
            </a:pPr>
            <a:r>
              <a:rPr lang="ru-RU" sz="2400" dirty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Педагогическая диагностика направлена на оценку индивидуального развития детей дошкольного возраста, на основе которой определяется эффективность педагогических действий и осуществляется их дальнейшее </a:t>
            </a:r>
            <a:r>
              <a:rPr lang="ru-RU" sz="2400" dirty="0" smtClean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планирование.</a:t>
            </a:r>
            <a:endParaRPr lang="ru-RU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8739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905" y="188640"/>
            <a:ext cx="828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altLang="ru-RU" sz="20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Педагогическая диагностика достижения планируемых результатов ФОП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0269" y="935940"/>
            <a:ext cx="828055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12700" lvl="1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854075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Результаты педагогической диагностики (мониторинга) могут использоваться исключительно для решения следующих образовательных задач:</a:t>
            </a:r>
          </a:p>
          <a:p>
            <a:pPr marR="12700" lvl="0" algn="just">
              <a:spcAft>
                <a:spcPts val="1200"/>
              </a:spcAft>
              <a:buClr>
                <a:srgbClr val="000000"/>
              </a:buClr>
              <a:buSzPts val="1400"/>
              <a:tabLst>
                <a:tab pos="655955" algn="l"/>
              </a:tabLst>
            </a:pPr>
            <a:r>
              <a:rPr lang="ru-RU" sz="2000" dirty="0">
                <a:solidFill>
                  <a:prstClr val="black"/>
                </a:solidFill>
                <a:latin typeface="Times New Roman" pitchFamily="18" charset="0"/>
                <a:ea typeface="Times New Roman" panose="02020603050405020304" pitchFamily="18" charset="0"/>
                <a:cs typeface="Times New Roman" pitchFamily="18" charset="0"/>
              </a:rPr>
              <a:t>1) индивидуализации образования (в том числе поддержки ребёнка, построения его образовательной траектории или профессиональной коррекции особенностей его развития)</a:t>
            </a:r>
          </a:p>
          <a:p>
            <a:pPr lvl="0" algn="just">
              <a:spcAft>
                <a:spcPts val="1200"/>
              </a:spcAft>
            </a:pPr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2) оптимизации работы с группой </a:t>
            </a:r>
            <a:r>
              <a:rPr lang="ru-RU" sz="2000" dirty="0" smtClean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детей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ea typeface="Verdana" panose="020B0604030504040204" pitchFamily="34" charset="0"/>
              <a:cs typeface="Times New Roman" pitchFamily="18" charset="0"/>
            </a:endParaRPr>
          </a:p>
          <a:p>
            <a:pPr lvl="0" algn="just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ea typeface="Courier New" panose="02070309020205020404" pitchFamily="49" charset="0"/>
                <a:cs typeface="Times New Roman" pitchFamily="18" charset="0"/>
              </a:rPr>
              <a:t>Периодичность проведения педагогической диагностики определяется ДОО</a:t>
            </a:r>
          </a:p>
          <a:p>
            <a:pPr lvl="0" algn="just"/>
            <a:r>
              <a:rPr lang="ru-RU" sz="20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Оптимальным является проведение на начальном этапе освоения ООП (стартовая диагностика) и на завершающем этапе освоения программы возрастной группой (финальная диагностика)</a:t>
            </a:r>
            <a:endParaRPr lang="ru-RU" sz="20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5258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905" y="404664"/>
            <a:ext cx="828055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Как реализовать процесс приведения в соответствие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24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905" y="1167315"/>
            <a:ext cx="8213316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Создание рабочей группы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457200" indent="-457200" algn="just"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Положение о приведении в соответствие ООП с ФГОС ДО и ФОП ДО</a:t>
            </a:r>
            <a:endParaRPr lang="ru-RU" sz="28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Обсуждение предложений, проектов;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Принятие решения на Педагогическом совете;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Утверждение программы руководителем;</a:t>
            </a:r>
          </a:p>
          <a:p>
            <a:pPr marL="342900" indent="-342900" algn="just">
              <a:buAutoNum type="arabicPeriod"/>
            </a:pPr>
            <a:r>
              <a:rPr lang="ru-RU" sz="28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Закупка методических и дидактических </a:t>
            </a: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материалов;</a:t>
            </a:r>
          </a:p>
          <a:p>
            <a:pPr marL="342900" indent="-342900" algn="just">
              <a:buAutoNum type="arabicPeriod"/>
            </a:pPr>
            <a:r>
              <a:rPr lang="ru-RU" sz="28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Обновление сайта</a:t>
            </a:r>
          </a:p>
          <a:p>
            <a:pPr marL="342900" indent="-342900" algn="just">
              <a:buAutoNum type="arabicPeriod"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195736" y="5085184"/>
            <a:ext cx="673224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24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Приказ Министерства Просвещения РФ от 30 сентября 2022г.  № 874 «Об утверждении Порядка разработки и утверждения федеральных  основных общеобразовательных программ»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658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905" y="404664"/>
            <a:ext cx="8280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алгоритма приведения образовательной программы в соответствие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ФОП ДО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905" y="1235661"/>
            <a:ext cx="8213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Компетенция администрации:</a:t>
            </a:r>
          </a:p>
          <a:p>
            <a:pPr marL="342900" indent="-342900" algn="just">
              <a:buAutoNum type="arabicPeriod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874" y="1700808"/>
            <a:ext cx="83985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нормативно-правового обеспечения, основных понятий;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«Положения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рабочей группе по приведению ООП ДО в соответствие с ФОП ДО»;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Утверждение Положения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(разовый приказ), создание команды (рабочей группы) по приведению ООП ДО в соответствие с ФОП ДО (ежегодный приказ руководителя, если требуется корректировка по итогам ВСОКО, предписаний);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повестку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Педагогического совета (возможно не один раз, если есть доработки);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Утверждение ООП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перед началом учебного года ( до 31.08.2023)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50131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Компетенция рабочей группы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38250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проекта ООП ДО приведённой в соответствие с ФОП ДО (разовая деятельность, но возможно ежегодное заседание, при корректировке)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4753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905" y="404664"/>
            <a:ext cx="828055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Оценка алгоритма приведения образовательной программы в соответствие</a:t>
            </a:r>
            <a:r>
              <a:rPr lang="ru-RU" sz="20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 ФОП ДО</a:t>
            </a:r>
            <a:endParaRPr lang="ru-RU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905" y="1235661"/>
            <a:ext cx="82133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Компетенция администрации:</a:t>
            </a:r>
          </a:p>
          <a:p>
            <a:pPr marL="342900" indent="-342900" algn="just">
              <a:buAutoNum type="arabicPeriod"/>
            </a:pP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874" y="1700808"/>
            <a:ext cx="839859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Анализ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нормативно-правового обеспечения, основных понятий;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Разработка «Положения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о рабочей группе по приведению ООП ДО в соответствие с ФОП ДО»;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Утверждение Положения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(разовый приказ), создание команды (рабочей группы) по приведению ООП ДО в соответствие с ФОП ДО (ежегодный приказ руководителя, если требуется корректировка по итогам ВСОКО, предписаний);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Включение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вопроса </a:t>
            </a: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повестку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Педагогического совета (возможно не один раз, если есть доработки);</a:t>
            </a:r>
          </a:p>
          <a:p>
            <a:pPr marL="457200" indent="-457200" algn="just">
              <a:buAutoNum type="arabicPeriod"/>
            </a:pPr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Утверждение ООП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ДО перед началом учебного года ( до 31.08.2023)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50131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Компетенция рабочей группы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382508"/>
            <a:ext cx="79208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проекта ООП ДО приведённой в соответствие с ФОП ДО (разовая деятельность, но возможно ежегодное заседание, при корректировке)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338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528" y="404664"/>
            <a:ext cx="835292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24.09.2022 № 371-ФЗ "О внесении изменений в Федеральный закон "Об образовании в Российской Федерации"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1268760"/>
            <a:ext cx="8352928" cy="5278368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lvl="0" algn="just"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Ст. 2. П. 10.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Федеральная основная общеобразовательная программа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– учебно-методическая документация (федеральный учебный план, федеральный календарный учебный график, федеральные рабочие программы учебных предметов, курсов, дисциплин (модулей), иных компонентов, федеральная рабочая программа воспитания, федеральный календарный план воспитательной работы), определяющая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единые для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Российской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Федерации:</a:t>
            </a:r>
          </a:p>
          <a:p>
            <a:pPr marL="342900" lvl="0" indent="-342900">
              <a:spcBef>
                <a:spcPts val="1000"/>
              </a:spcBef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Базовые объём</a:t>
            </a:r>
          </a:p>
          <a:p>
            <a:pPr marL="342900" lvl="0" indent="-342900">
              <a:spcBef>
                <a:spcPts val="1000"/>
              </a:spcBef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Содержание образования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определенного уровня и (или) определенной направленности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marL="342900" lvl="0" indent="-342900">
              <a:spcBef>
                <a:spcPts val="1000"/>
              </a:spcBef>
              <a:buFontTx/>
              <a:buChar char="-"/>
            </a:pP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Планируемые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результаты освоения образовательной 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2088811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95905" y="404664"/>
            <a:ext cx="828055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План мероприятий (дорожная карта) приведения ООП ДО и других НЛА в соответствие с ФОП ДО</a:t>
            </a:r>
            <a:endParaRPr lang="ru-RU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1874" y="1700808"/>
            <a:ext cx="83985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just">
              <a:buAutoNum type="arabicPeriod"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7744" y="5013176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9552" y="5382508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7887357"/>
              </p:ext>
            </p:extLst>
          </p:nvPr>
        </p:nvGraphicFramePr>
        <p:xfrm>
          <a:off x="323528" y="1171200"/>
          <a:ext cx="8496944" cy="5508300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738519"/>
                <a:gridCol w="4127093"/>
                <a:gridCol w="1815666"/>
                <a:gridCol w="1815666"/>
              </a:tblGrid>
              <a:tr h="58979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№ п/п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Направление деятельности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Сроки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Ответственные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Изучение НПД федерального значения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79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Информирование участников образовательных отношений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Разработка/корректировка ЛНА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79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Внешнее и внутрикорпоративное обучение кадров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79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Взаимодействие с семьями воспитанников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Работа с социальными партнёрами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Развитие МТБ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89799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Режим педагогических советов,</a:t>
                      </a:r>
                      <a:r>
                        <a:rPr lang="ru-RU" sz="1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совещаний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61580"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800" dirty="0" smtClean="0">
                          <a:latin typeface="Times New Roman" pitchFamily="18" charset="0"/>
                          <a:cs typeface="Times New Roman" pitchFamily="18" charset="0"/>
                        </a:rPr>
                        <a:t>Качество?</a:t>
                      </a:r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070459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99856"/>
            <a:ext cx="8856984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Рекомендации:</a:t>
            </a:r>
          </a:p>
          <a:p>
            <a:pPr marL="342900" indent="-342900" algn="just"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Создать рабочую группу по приведению в соответствии ООП ДО с ФОП ДО и ФГОС ДО;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март-апрель 2023г.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  Информирование родителей (законных представителей) о переходе на ФОП ДО.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апрель-май 2023г.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Переработать локальные нормативные акты (привести в соответствие):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рабочей группе по приведению в соответствие ООП ДОУ с ФОП ДО и ФГОС ДО;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апрель-май 2023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педагогической диагностике; 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до 01.09.2023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приведении в соответствие рабочих программ групп (общеразвивающей, компенсирующей, комбинированной) направленности ООП ДОУ;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до августа 2023г.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Положение о внутренней системе качества образования (ВСОКО);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до 01.09.2023</a:t>
            </a:r>
          </a:p>
          <a:p>
            <a:pPr marL="285750" indent="-285750" algn="just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Обсуждение проекта ООП (приведенной в соответствие) на Педагогическом совете ДОУ;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до 31.08.2023</a:t>
            </a:r>
          </a:p>
          <a:p>
            <a:pPr marL="285750" indent="-285750">
              <a:buFontTx/>
              <a:buChar char="-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Утверждение ООП ДОУ.</a:t>
            </a:r>
          </a:p>
          <a:p>
            <a:pPr algn="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Срок: до 01.09.2023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 Закупка методических и дидактических материалов согласно ФОП ДО (2023-2024 гг.)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0294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39552" y="404664"/>
            <a:ext cx="81369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закон от 24.09.2022 № 371-ФЗ "О внесении изменений в Федеральный закон "Об образовании в Российской Федерации"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905" y="1412776"/>
            <a:ext cx="821331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Ст. 12. п. 6. Образовательные программы дошкольного образования разрабатываются и утверждаются организацией, осуществляющей образовательную деятельность, </a:t>
            </a:r>
            <a:r>
              <a:rPr lang="ru-RU" sz="24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в соответствии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 федеральным государственным образовательным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стандартом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и соответствующей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федеральной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образовательной </a:t>
            </a:r>
            <a:r>
              <a:rPr lang="ru-RU" sz="24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программой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 дошкольного образования. Содержание и планируемые результаты разработанных образовательными организациями программ должны быть </a:t>
            </a:r>
            <a:r>
              <a:rPr lang="ru-RU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не ниже </a:t>
            </a:r>
            <a:r>
              <a:rPr lang="ru-RU" sz="24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соответствующих содержания и планируемых результатов федеральной программы дошкольного образования»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3237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83568" y="404664"/>
            <a:ext cx="77048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Федеральный Закон Об образовании в Российской Федерации</a:t>
            </a:r>
            <a:b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(с изменениями на 7 октября 2022 года)</a:t>
            </a:r>
            <a:b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(редакция, действующая с 13 октября 2022 года</a:t>
            </a:r>
            <a:r>
              <a:rPr lang="ru-RU" sz="20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536" y="1772816"/>
            <a:ext cx="8496944" cy="374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Ст. 12. п. 6.4. Организации, осуществляющие образовательную деятельность, указанные в 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частях 6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3"/>
              </a:rPr>
              <a:t>6.1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настоящей статьи, </a:t>
            </a:r>
            <a:r>
              <a:rPr lang="ru-RU" sz="2400" dirty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вправе непосредственно применять 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при реализации соответствующих основных общеобразовательных программ </a:t>
            </a:r>
            <a:r>
              <a:rPr lang="ru-RU" sz="2400" dirty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федеральные основные общеобразовательные программы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, а также предусмотреть применение федерального учебного плана, и (или) федерального календарного учебного графика, и (или) не указанных в </a:t>
            </a:r>
            <a:r>
              <a:rPr lang="ru-RU" sz="2400" u="sng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  <a:hlinkClick r:id="rId4"/>
              </a:rPr>
              <a:t>части 6.3</a:t>
            </a:r>
            <a:r>
              <a:rPr lang="ru-RU" sz="24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 настоящей статьи федеральных рабочих программ учебных предметов, курсов, дисциплин (модулей). </a:t>
            </a:r>
            <a:r>
              <a:rPr lang="ru-RU" sz="2400" dirty="0">
                <a:solidFill>
                  <a:prstClr val="black"/>
                </a:solidFill>
                <a:highlight>
                  <a:srgbClr val="00FFFF"/>
                </a:highlight>
                <a:latin typeface="Times New Roman" pitchFamily="18" charset="0"/>
                <a:cs typeface="Times New Roman" pitchFamily="18" charset="0"/>
              </a:rPr>
              <a:t>В этом случае соответствующая учебно-методическая документация не разрабатывается.</a:t>
            </a:r>
          </a:p>
        </p:txBody>
      </p:sp>
    </p:spTree>
    <p:extLst>
      <p:ext uri="{BB962C8B-B14F-4D97-AF65-F5344CB8AC3E}">
        <p14:creationId xmlns:p14="http://schemas.microsoft.com/office/powerpoint/2010/main" val="8717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42493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Федеральный закон от 24.09.2022 № 371-ФЗ "О внесении изменений в Федеральный закон "Об образовании в Российской Федерации" </a:t>
            </a:r>
            <a:endParaRPr lang="ru-RU" sz="1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1772816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Ст. 28. п.2. Образовательные организации при реализации образовательных программ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свободны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в определении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содержания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образования, выборе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образовательных технологий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также в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выборе учебно-методического обеспечения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если иное не установлено настоящим Федеральным законом.</a:t>
            </a:r>
          </a:p>
        </p:txBody>
      </p:sp>
    </p:spTree>
    <p:extLst>
      <p:ext uri="{BB962C8B-B14F-4D97-AF65-F5344CB8AC3E}">
        <p14:creationId xmlns:p14="http://schemas.microsoft.com/office/powerpoint/2010/main" val="4005386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67544" y="332656"/>
            <a:ext cx="84249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МЕТОДИЧЕСКИЕ РЕКОМЕНДАЦИИ (2023 ГОД):</a:t>
            </a:r>
            <a:endParaRPr lang="ru-RU" sz="20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052736"/>
            <a:ext cx="784887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Федеральная программа: 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Представляет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собой учебно-методическую документацию, в состав которой входят: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федеральная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рабочая программа воспитания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примерный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режим и распорядок дня дошкольных групп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федеральный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календарный план воспитательной работы</a:t>
            </a:r>
          </a:p>
          <a:p>
            <a:pPr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иные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компоненты </a:t>
            </a:r>
          </a:p>
        </p:txBody>
      </p:sp>
    </p:spTree>
    <p:extLst>
      <p:ext uri="{BB962C8B-B14F-4D97-AF65-F5344CB8AC3E}">
        <p14:creationId xmlns:p14="http://schemas.microsoft.com/office/powerpoint/2010/main" val="178407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79895"/>
            <a:ext cx="842493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К иным компонентам Федеральной программы отнесены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3528" y="580005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Планируемые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результаты реализации Программы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Педагогическая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диагностика достижения планируемых результатов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Задачи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содержание образования (обучения и воспитания) по образовательным областям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Вариативные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формы, способы, методы и средства реализации Программы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образовательной деятельности разных видов и культурных практик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Способы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направления поддержки детской инициативы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взаимодействия педагогического коллектива с семьями обучающихся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Направления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и задачи коррекционно-развивающей работы Психолого-педагогические условия реализации Программы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Особенности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	организации 	развивающей 	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предметно пространственной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среды </a:t>
            </a: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Материально-техническое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обеспечение Программы, обеспеченность методическими материалами и средствами обучения и воспитания 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buFontTx/>
              <a:buChar char="-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Примерный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перечень литературных, музыкальных, художественных, анимационных произведений для реализации Программы </a:t>
            </a: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Кадровые 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условия реализации 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2353969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580005"/>
            <a:ext cx="8568952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ФГОС ДО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определяя требования к структуре Программы, условиям и результатам ее освоения,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содержит требований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к такой учебно-методической документации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как учебный план, учебный календарный график, рабочие программы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 Освоение Программ не сопровождается проведением промежуточных аттестаций и итоговой аттестации обучающихся (часть 2 статьи 64; часть 1 статьи 58 Закона об образовании). </a:t>
            </a:r>
          </a:p>
          <a:p>
            <a:pPr algn="just"/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Соответственно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Федеральная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программ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а, разработанная на основе ФГОС ДО, </a:t>
            </a:r>
            <a:r>
              <a:rPr lang="ru-RU" sz="28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содержит перечисленной документации, оценочных материалов. </a:t>
            </a:r>
          </a:p>
        </p:txBody>
      </p:sp>
    </p:spTree>
    <p:extLst>
      <p:ext uri="{BB962C8B-B14F-4D97-AF65-F5344CB8AC3E}">
        <p14:creationId xmlns:p14="http://schemas.microsoft.com/office/powerpoint/2010/main" val="2462831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580005"/>
            <a:ext cx="8568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ПООП и ФОП: сходства и различие</a:t>
            </a:r>
            <a:endParaRPr lang="ru-RU" sz="28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4555002"/>
              </p:ext>
            </p:extLst>
          </p:nvPr>
        </p:nvGraphicFramePr>
        <p:xfrm>
          <a:off x="827584" y="1397000"/>
          <a:ext cx="7704856" cy="40427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2428"/>
                <a:gridCol w="3852428"/>
              </a:tblGrid>
              <a:tr h="51311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ПООП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ФОП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94282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630238" algn="r"/>
                        </a:tabLst>
                        <a:defRPr/>
                      </a:pPr>
                      <a:r>
                        <a:rPr kumimoji="0" lang="ru-RU" sz="2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Verdana" panose="020B0604030504040204" pitchFamily="34" charset="0"/>
                          <a:cs typeface="Times New Roman" pitchFamily="18" charset="0"/>
                        </a:rPr>
                        <a:t>Носит рекомендательный характер</a:t>
                      </a:r>
                    </a:p>
                    <a:p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Является нормативным правовым документом, равным по статусу ФГОС</a:t>
                      </a:r>
                    </a:p>
                  </a:txBody>
                  <a:tcPr/>
                </a:tc>
              </a:tr>
              <a:tr h="513116">
                <a:tc>
                  <a:txBody>
                    <a:bodyPr/>
                    <a:lstStyle/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Структура: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Целевой раздел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Содержательный раздел</a:t>
                      </a:r>
                    </a:p>
                    <a:p>
                      <a:pPr algn="ctr"/>
                      <a:r>
                        <a:rPr lang="ru-RU" sz="2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Организационный раздел</a:t>
                      </a:r>
                    </a:p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Структура: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Целевой раздел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Содержательный раздел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Организационный раздел</a:t>
                      </a:r>
                    </a:p>
                    <a:p>
                      <a:pPr algn="ctr"/>
                      <a:endParaRPr lang="ru-RU" sz="2400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71600" y="5555877"/>
            <a:ext cx="37804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Не принята ни одним из ведомств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148064" y="5589240"/>
            <a:ext cx="3312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Утверждена федеральным законом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50267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лавная">
  <a:themeElements>
    <a:clrScheme name="Главная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Главная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лавная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125</TotalTime>
  <Words>1690</Words>
  <Application>Microsoft Office PowerPoint</Application>
  <PresentationFormat>Экран (4:3)</PresentationFormat>
  <Paragraphs>198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Главная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Ксения</dc:creator>
  <cp:lastModifiedBy>Ксения</cp:lastModifiedBy>
  <cp:revision>25</cp:revision>
  <cp:lastPrinted>2023-04-24T09:43:09Z</cp:lastPrinted>
  <dcterms:created xsi:type="dcterms:W3CDTF">2023-03-20T06:15:05Z</dcterms:created>
  <dcterms:modified xsi:type="dcterms:W3CDTF">2023-04-26T07:13:01Z</dcterms:modified>
</cp:coreProperties>
</file>